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75" r:id="rId2"/>
    <p:sldId id="279" r:id="rId3"/>
    <p:sldId id="258" r:id="rId4"/>
    <p:sldId id="280" r:id="rId5"/>
    <p:sldId id="281" r:id="rId6"/>
    <p:sldId id="282" r:id="rId7"/>
    <p:sldId id="259" r:id="rId8"/>
    <p:sldId id="276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88C86-6200-BD41-B94E-858AE2B28367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ADB0A-4E95-CE42-A276-CB02765E3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1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532559-6955-B543-A1F7-314BA69A032E}" type="datetime1">
              <a:rPr lang="ru-RU" smtClean="0"/>
              <a:t>20.10.2025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5FEA-4E78-9F48-9F52-F2360D8AED43}" type="datetime1">
              <a:rPr lang="ru-RU" smtClean="0"/>
              <a:t>20.10.2025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D2BB-B7E2-9940-92A6-DE9FF040C310}" type="datetime1">
              <a:rPr lang="ru-RU" smtClean="0"/>
              <a:t>20.10.2025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275-E502-0440-A107-558148AAF5B1}" type="datetime1">
              <a:rPr lang="ru-RU" smtClean="0"/>
              <a:t>20.10.2025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112CCC-12C9-6344-8942-F84560320FD6}" type="datetime1">
              <a:rPr lang="ru-RU" smtClean="0"/>
              <a:t>20.10.2025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5763-8B68-C745-ADB8-E8675C05E630}" type="datetime1">
              <a:rPr lang="ru-RU" smtClean="0"/>
              <a:t>20.10.2025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568E-F543-B248-B22F-6BD688040D71}" type="datetime1">
              <a:rPr lang="ru-RU" smtClean="0"/>
              <a:t>20.10.2025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38A3-96FB-6743-B623-361268E7287F}" type="datetime1">
              <a:rPr lang="ru-RU" smtClean="0"/>
              <a:t>20.10.2025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6A68-C1A7-B945-AD57-5C756D88C89D}" type="datetime1">
              <a:rPr lang="ru-RU" smtClean="0"/>
              <a:t>20.10.2025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0CF813-C756-A441-AA17-452856567BA6}" type="datetime1">
              <a:rPr lang="ru-RU" smtClean="0"/>
              <a:t>20.10.2025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78CD1-D148-1044-A272-5FD0F9D60A40}" type="datetime1">
              <a:rPr lang="ru-RU" smtClean="0"/>
              <a:t>20.10.2025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B537523-F64F-AA4D-ADDB-859BE94DCE7E}" type="datetime1">
              <a:rPr lang="ru-RU" smtClean="0"/>
              <a:t>20.10.2025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5391F-A932-4042-9555-4C75D4BDA5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УЧЕНЫЙ СОВЕТ </a:t>
            </a:r>
            <a:br>
              <a:rPr lang="ru-RU" sz="3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ФКП,СР,АФК и </a:t>
            </a:r>
            <a:r>
              <a:rPr lang="ru-RU" sz="3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ФЭ,у</a:t>
            </a:r>
            <a:br>
              <a:rPr lang="ru-RU" sz="3800" dirty="0"/>
            </a:br>
            <a:endParaRPr lang="ru-RU" sz="38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91DAEB-BD41-974D-9713-92D6E6D1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A9B720-AC89-82C3-4DCE-E53A457E2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986" y="3717519"/>
            <a:ext cx="1210949" cy="118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A64EC5-0C43-8162-35C9-7CB8329BF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105" y="3717519"/>
            <a:ext cx="1369354" cy="118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83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F557D-50EF-258B-5E11-7FD6A703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Конкурсные дела</a:t>
            </a:r>
            <a:endParaRPr lang="ru-RU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800D6F-212B-05DB-C8F5-A1DF0A8FF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D0C3C1-DA2E-B47F-5B76-68B4733A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6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7A447-E1DC-CB86-7A7A-50224B3B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Итоги летней сессии по специальности 37.05.01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B682F4DC-3CA4-7DE0-C5F8-4835DA374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757686"/>
            <a:ext cx="4447786" cy="310971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 курс</a:t>
            </a:r>
          </a:p>
          <a:p>
            <a:pPr lvl="1"/>
            <a:r>
              <a:rPr lang="ru-RU" i="0" dirty="0"/>
              <a:t>история – ср балл 4,1</a:t>
            </a:r>
          </a:p>
          <a:p>
            <a:pPr lvl="1"/>
            <a:r>
              <a:rPr lang="ru-RU" i="0" dirty="0"/>
              <a:t>философия – ср балл 4,2</a:t>
            </a:r>
          </a:p>
          <a:p>
            <a:pPr lvl="1"/>
            <a:r>
              <a:rPr lang="ru-RU" i="0" dirty="0"/>
              <a:t>нейрофизиология – ср балл 4,8</a:t>
            </a:r>
          </a:p>
          <a:p>
            <a:pPr lvl="1"/>
            <a:endParaRPr lang="ru-RU" i="0" dirty="0"/>
          </a:p>
          <a:p>
            <a:r>
              <a:rPr lang="ru-RU" dirty="0"/>
              <a:t>отчисленных - 0</a:t>
            </a:r>
            <a:endParaRPr lang="ru-RU" i="0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81FB6C79-A292-E479-B431-AB6236042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2757686"/>
            <a:ext cx="4447786" cy="310971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2 курс</a:t>
            </a:r>
          </a:p>
          <a:p>
            <a:pPr lvl="1"/>
            <a:r>
              <a:rPr lang="ru-RU" i="0" dirty="0"/>
              <a:t>введение в клиническую психологию – ср балл 4,13</a:t>
            </a:r>
          </a:p>
          <a:p>
            <a:pPr lvl="1"/>
            <a:r>
              <a:rPr lang="ru-RU" i="0" dirty="0"/>
              <a:t>психология безопасности – ср балл 4,6</a:t>
            </a:r>
          </a:p>
          <a:p>
            <a:pPr lvl="1"/>
            <a:r>
              <a:rPr lang="ru-RU" i="0" dirty="0"/>
              <a:t>нарушение психического развития в детском возрасте – ср балл 4,33</a:t>
            </a:r>
          </a:p>
          <a:p>
            <a:pPr lvl="1"/>
            <a:endParaRPr lang="ru-RU" i="0" dirty="0"/>
          </a:p>
          <a:p>
            <a:r>
              <a:rPr lang="ru-RU" dirty="0"/>
              <a:t>отчисленных – 0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D6A9E6-1532-CBC5-8378-AD0571D5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0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C1434-D4C4-97E9-0AD1-B69EAA3F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Итоги летней сессии по специальности 37.05.01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B2711A-AAE0-92AF-D017-94578BF9AF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3 курс</a:t>
            </a:r>
          </a:p>
          <a:p>
            <a:endParaRPr lang="ru-RU" dirty="0"/>
          </a:p>
          <a:p>
            <a:pPr lvl="1"/>
            <a:r>
              <a:rPr lang="ru-RU" i="0" dirty="0"/>
              <a:t>нейропсихология – ср балл 4,9</a:t>
            </a:r>
          </a:p>
          <a:p>
            <a:pPr lvl="1"/>
            <a:r>
              <a:rPr lang="ru-RU" i="0" dirty="0"/>
              <a:t>основы судебной психиатрии – ср балл 5,0</a:t>
            </a:r>
          </a:p>
          <a:p>
            <a:pPr lvl="1"/>
            <a:r>
              <a:rPr lang="ru-RU" i="0" dirty="0"/>
              <a:t>патопсихология – 3,3</a:t>
            </a:r>
          </a:p>
          <a:p>
            <a:pPr lvl="1"/>
            <a:endParaRPr lang="ru-RU" i="0" dirty="0"/>
          </a:p>
          <a:p>
            <a:r>
              <a:rPr lang="ru-RU" dirty="0"/>
              <a:t>отчисленных - 0</a:t>
            </a:r>
            <a:endParaRPr lang="ru-RU" i="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9F4494-EE16-A308-C7F9-1238BB2363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4 курс</a:t>
            </a:r>
          </a:p>
          <a:p>
            <a:endParaRPr lang="ru-RU" dirty="0"/>
          </a:p>
          <a:p>
            <a:pPr lvl="1"/>
            <a:r>
              <a:rPr lang="ru-RU" i="0" dirty="0"/>
              <a:t>расстройство личности – ср балл 4,9</a:t>
            </a:r>
          </a:p>
          <a:p>
            <a:pPr lvl="1"/>
            <a:r>
              <a:rPr lang="ru-RU" i="0" dirty="0"/>
              <a:t>специальная психология и коррекционно-развивающее обучение – 4,3</a:t>
            </a:r>
          </a:p>
          <a:p>
            <a:pPr lvl="1"/>
            <a:endParaRPr lang="ru-RU" dirty="0"/>
          </a:p>
          <a:p>
            <a:r>
              <a:rPr lang="ru-RU" dirty="0"/>
              <a:t>отчисленных - 0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0803AB-62ED-DF47-4C7E-11A1AC2D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7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16D44-FB86-E920-EA79-21F027CB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Итоги летней сессии по специальности 37.05.01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1B874-688B-9B09-E317-C44418347F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5 курс</a:t>
            </a:r>
          </a:p>
          <a:p>
            <a:endParaRPr lang="ru-RU" dirty="0"/>
          </a:p>
          <a:p>
            <a:pPr lvl="1"/>
            <a:r>
              <a:rPr lang="ru-RU" i="0" dirty="0"/>
              <a:t>судебно-психологическая экспертиза – ср балл 4,4</a:t>
            </a:r>
          </a:p>
          <a:p>
            <a:pPr lvl="1"/>
            <a:r>
              <a:rPr lang="ru-RU" i="0" dirty="0"/>
              <a:t>методы патопсихологической диагностики – 3,8</a:t>
            </a:r>
          </a:p>
          <a:p>
            <a:pPr lvl="1"/>
            <a:endParaRPr lang="ru-RU" i="0" dirty="0"/>
          </a:p>
          <a:p>
            <a:r>
              <a:rPr lang="ru-RU" dirty="0"/>
              <a:t>отчисленных - 0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076F25-4C14-C741-D1B0-45BE95D46B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Принять информацию к сведению:</a:t>
            </a:r>
          </a:p>
          <a:p>
            <a:pPr lvl="1"/>
            <a:r>
              <a:rPr lang="ru-RU" dirty="0"/>
              <a:t>за</a:t>
            </a:r>
          </a:p>
          <a:p>
            <a:pPr lvl="1"/>
            <a:r>
              <a:rPr lang="ru-RU" dirty="0"/>
              <a:t>против</a:t>
            </a:r>
          </a:p>
          <a:p>
            <a:pPr lvl="1"/>
            <a:r>
              <a:rPr lang="ru-RU" dirty="0"/>
              <a:t>воздержался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88DB2-444C-B47E-A847-1FDC4C92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4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16D44-FB86-E920-EA79-21F027CB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Итоги летней сессии по направлению подготовки 32.04.01 Общественное здравоохранение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1B874-688B-9B09-E317-C44418347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757686"/>
            <a:ext cx="4447786" cy="3109714"/>
          </a:xfrm>
        </p:spPr>
        <p:txBody>
          <a:bodyPr/>
          <a:lstStyle/>
          <a:p>
            <a:r>
              <a:rPr lang="ru-RU" dirty="0"/>
              <a:t>Докладчик – В.А. Постоев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076F25-4C14-C741-D1B0-45BE95D46B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Принять информацию к сведению:</a:t>
            </a:r>
          </a:p>
          <a:p>
            <a:pPr lvl="1"/>
            <a:r>
              <a:rPr lang="ru-RU" dirty="0"/>
              <a:t>за</a:t>
            </a:r>
          </a:p>
          <a:p>
            <a:pPr lvl="1"/>
            <a:r>
              <a:rPr lang="ru-RU" dirty="0"/>
              <a:t>против</a:t>
            </a:r>
          </a:p>
          <a:p>
            <a:pPr lvl="1"/>
            <a:r>
              <a:rPr lang="ru-RU" dirty="0"/>
              <a:t>воздержался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88DB2-444C-B47E-A847-1FDC4C92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Ученый совет ФКП,СР,АФК и </a:t>
            </a:r>
            <a:r>
              <a:rPr lang="ru-RU" dirty="0" err="1"/>
              <a:t>ФЭиУ</a:t>
            </a:r>
            <a:r>
              <a:rPr lang="ru-RU" dirty="0"/>
              <a:t> (№3 от 21/10/25)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0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9BBBC-7CFF-CB3A-F40F-69035F72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План работы кафедр по публикационной активности обучающихся ФКП,СР,АФК и </a:t>
            </a:r>
            <a:r>
              <a:rPr lang="ru-RU" sz="3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ФЭиУ</a:t>
            </a:r>
            <a:br>
              <a:rPr lang="ru-RU" sz="3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ru-RU" sz="3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ru-RU" sz="3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13E3B5-0CEF-3BF1-2D23-CD1D640D5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626468"/>
            <a:ext cx="4447786" cy="32409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Докладчик: </a:t>
            </a:r>
          </a:p>
          <a:p>
            <a:pPr lvl="1"/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Постоев В.А.</a:t>
            </a:r>
          </a:p>
          <a:p>
            <a:pPr lvl="1"/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Соловьев А.Г.</a:t>
            </a:r>
          </a:p>
          <a:p>
            <a:pPr lvl="1"/>
            <a:r>
              <a:rPr lang="ru-RU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Репицкая</a:t>
            </a: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М.Н.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CF2627-C9B6-D0EF-371E-E68AC7EB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CD7643-45B8-DA03-711E-CDC80D4F3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2757686"/>
            <a:ext cx="4447786" cy="3109714"/>
          </a:xfrm>
        </p:spPr>
        <p:txBody>
          <a:bodyPr>
            <a:normAutofit/>
          </a:bodyPr>
          <a:lstStyle/>
          <a:p>
            <a:r>
              <a:rPr lang="ru-RU" dirty="0"/>
              <a:t>Принять информацию к сведению</a:t>
            </a:r>
          </a:p>
          <a:p>
            <a:pPr lvl="1"/>
            <a:r>
              <a:rPr lang="ru-RU" dirty="0"/>
              <a:t>за</a:t>
            </a:r>
          </a:p>
          <a:p>
            <a:pPr lvl="1"/>
            <a:r>
              <a:rPr lang="ru-RU" dirty="0"/>
              <a:t>против</a:t>
            </a:r>
          </a:p>
          <a:p>
            <a:pPr lvl="1"/>
            <a:r>
              <a:rPr lang="ru-RU" dirty="0"/>
              <a:t>воздержался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6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5D3C8-D1B0-1DF2-28AB-812928E0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436"/>
            <a:ext cx="9601200" cy="148590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Итоги производственной/преддипломной практики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8FDD50-B4E5-AB01-27E6-A36AA3AFE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724400" cy="379378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 специальности 37.05.01 «Клиническая психология», учебно-ознакомительной практики по направлению подготовки 37.03.01 «Психология» (Т.Р. Низовцева)</a:t>
            </a:r>
          </a:p>
          <a:p>
            <a:r>
              <a:rPr lang="ru-RU" dirty="0">
                <a:solidFill>
                  <a:schemeClr val="tx1"/>
                </a:solidFill>
              </a:rPr>
              <a:t>по направлению подготовки 49.03.02 «Физическая культура для лиц с отклонениями в состоянии здоровья (АФК)» (М.Н. </a:t>
            </a:r>
            <a:r>
              <a:rPr lang="ru-RU" dirty="0" err="1">
                <a:solidFill>
                  <a:schemeClr val="tx1"/>
                </a:solidFill>
              </a:rPr>
              <a:t>Репицкая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r>
              <a:rPr lang="ru-RU" dirty="0">
                <a:solidFill>
                  <a:schemeClr val="tx1"/>
                </a:solidFill>
              </a:rPr>
              <a:t>Итоги преддипломной практики по направлению подготовки 39.03.02 «Социальная работа» (А.Г. Лукашов)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B4E4E8-F8D0-356B-1FA8-EB19F790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7314" y="6453386"/>
            <a:ext cx="6280830" cy="404614"/>
          </a:xfrm>
        </p:spPr>
        <p:txBody>
          <a:bodyPr/>
          <a:lstStyle/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BB33F8-2AC8-F2DD-166B-0F4A470BF7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Утверждаем:</a:t>
            </a:r>
          </a:p>
          <a:p>
            <a:pPr lvl="1"/>
            <a:r>
              <a:rPr lang="ru-RU" dirty="0"/>
              <a:t>за</a:t>
            </a:r>
          </a:p>
          <a:p>
            <a:pPr lvl="1"/>
            <a:r>
              <a:rPr lang="ru-RU" dirty="0"/>
              <a:t>против</a:t>
            </a:r>
          </a:p>
          <a:p>
            <a:pPr lvl="1"/>
            <a:r>
              <a:rPr lang="ru-RU" dirty="0"/>
              <a:t>воздержался</a:t>
            </a:r>
          </a:p>
        </p:txBody>
      </p:sp>
    </p:spTree>
    <p:extLst>
      <p:ext uri="{BB962C8B-B14F-4D97-AF65-F5344CB8AC3E}">
        <p14:creationId xmlns:p14="http://schemas.microsoft.com/office/powerpoint/2010/main" val="298181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D4461-2407-551D-5B26-775B61EA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Разное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BD82E01F-B7F8-153F-C30E-B1BD9188BA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перенос экзаменов без согласования с деканатом КАТЕГОРИЧЕСКИ запрещается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академическая задолженность по зачетам – </a:t>
            </a:r>
            <a:r>
              <a:rPr lang="ru-RU" b="1" dirty="0">
                <a:solidFill>
                  <a:schemeClr val="tx1"/>
                </a:solidFill>
              </a:rPr>
              <a:t>2 попытки после экзаменационной сессии</a:t>
            </a:r>
            <a:r>
              <a:rPr lang="ru-RU" dirty="0">
                <a:solidFill>
                  <a:schemeClr val="tx1"/>
                </a:solidFill>
              </a:rPr>
              <a:t>, даты устанавливаются деканатом по субботам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2 пересдача (экзамен и зачет) – </a:t>
            </a:r>
            <a:r>
              <a:rPr lang="ru-RU" b="1" dirty="0">
                <a:solidFill>
                  <a:schemeClr val="tx1"/>
                </a:solidFill>
              </a:rPr>
              <a:t>комиссионная</a:t>
            </a:r>
            <a:r>
              <a:rPr lang="ru-RU" dirty="0">
                <a:solidFill>
                  <a:schemeClr val="tx1"/>
                </a:solidFill>
              </a:rPr>
              <a:t>: преподаватель, </a:t>
            </a:r>
            <a:r>
              <a:rPr lang="ru-RU" dirty="0" err="1">
                <a:solidFill>
                  <a:schemeClr val="tx1"/>
                </a:solidFill>
              </a:rPr>
              <a:t>зав.кафедрой</a:t>
            </a:r>
            <a:r>
              <a:rPr lang="ru-RU" dirty="0">
                <a:solidFill>
                  <a:schemeClr val="tx1"/>
                </a:solidFill>
              </a:rPr>
              <a:t> и представитель деканата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86C51-03C9-BB57-C3B0-E16BD86487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Принять информацию к сведению:</a:t>
            </a:r>
          </a:p>
          <a:p>
            <a:pPr lvl="1"/>
            <a:r>
              <a:rPr lang="ru-RU" dirty="0"/>
              <a:t>за</a:t>
            </a:r>
          </a:p>
          <a:p>
            <a:pPr lvl="1"/>
            <a:r>
              <a:rPr lang="ru-RU" dirty="0"/>
              <a:t>против</a:t>
            </a:r>
          </a:p>
          <a:p>
            <a:pPr lvl="1"/>
            <a:r>
              <a:rPr lang="ru-RU" dirty="0"/>
              <a:t>воздержался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6DD00F-A14E-DAEA-5AA1-FA141D19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Ученый совет ФКП,СР,АФК и ФЭиУ (№3 от 21/10/25)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12744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11054</TotalTime>
  <Words>470</Words>
  <Application>Microsoft Macintosh PowerPoint</Application>
  <PresentationFormat>Широкоэкранный</PresentationFormat>
  <Paragraphs>82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Franklin Gothic Book</vt:lpstr>
      <vt:lpstr>Уголки</vt:lpstr>
      <vt:lpstr>УЧЕНЫЙ СОВЕТ  ФКП,СР,АФК и ФЭ,у </vt:lpstr>
      <vt:lpstr>Конкурсные дела</vt:lpstr>
      <vt:lpstr>Итоги летней сессии по специальности 37.05.01</vt:lpstr>
      <vt:lpstr>Итоги летней сессии по специальности 37.05.01</vt:lpstr>
      <vt:lpstr>Итоги летней сессии по специальности 37.05.01</vt:lpstr>
      <vt:lpstr>Итоги летней сессии по направлению подготовки 32.04.01 Общественное здравоохранение </vt:lpstr>
      <vt:lpstr>План работы кафедр по публикационной активности обучающихся ФКП,СР,АФК и ФЭиУ  </vt:lpstr>
      <vt:lpstr>Итоги производственной/преддипломной практики</vt:lpstr>
      <vt:lpstr>Разное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Harkova</dc:creator>
  <cp:lastModifiedBy>Olga Harkova</cp:lastModifiedBy>
  <cp:revision>40</cp:revision>
  <dcterms:created xsi:type="dcterms:W3CDTF">2021-11-09T09:09:28Z</dcterms:created>
  <dcterms:modified xsi:type="dcterms:W3CDTF">2025-10-20T15:30:05Z</dcterms:modified>
</cp:coreProperties>
</file>